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3" r:id="rId3"/>
    <p:sldId id="272" r:id="rId4"/>
    <p:sldId id="257" r:id="rId5"/>
    <p:sldId id="258" r:id="rId6"/>
    <p:sldId id="264" r:id="rId7"/>
    <p:sldId id="260" r:id="rId8"/>
    <p:sldId id="259" r:id="rId9"/>
    <p:sldId id="261" r:id="rId10"/>
    <p:sldId id="270" r:id="rId11"/>
    <p:sldId id="271" r:id="rId12"/>
    <p:sldId id="263" r:id="rId13"/>
    <p:sldId id="266" r:id="rId14"/>
    <p:sldId id="262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79273" autoAdjust="0"/>
  </p:normalViewPr>
  <p:slideViewPr>
    <p:cSldViewPr snapToGrid="0">
      <p:cViewPr varScale="1">
        <p:scale>
          <a:sx n="67" d="100"/>
          <a:sy n="67" d="100"/>
        </p:scale>
        <p:origin x="8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A27AC-8768-4BD8-987D-461A6C2FFC54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046C5-673F-4FB9-91F2-09CE1F966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85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127AD-C984-4B4C-9332-A05FCA20A364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1EAD5-B796-4266-86F5-E7D391F3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02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1EAD5-B796-4266-86F5-E7D391F360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1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1EAD5-B796-4266-86F5-E7D391F360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19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13</a:t>
            </a:r>
            <a:r>
              <a:rPr lang="en-US" baseline="30000" dirty="0" smtClean="0"/>
              <a:t>th</a:t>
            </a:r>
            <a:r>
              <a:rPr lang="en-US" dirty="0" smtClean="0"/>
              <a:t> 2016 Governor</a:t>
            </a:r>
            <a:r>
              <a:rPr lang="en-US" baseline="0" dirty="0" smtClean="0"/>
              <a:t> Brownback signed into law the Jason Flatt Act.</a:t>
            </a:r>
          </a:p>
          <a:p>
            <a:r>
              <a:rPr lang="en-US" baseline="0" dirty="0" smtClean="0"/>
              <a:t>-requires BOE in each school district to provide suicide awareness and prevention programming to all school staff</a:t>
            </a:r>
          </a:p>
          <a:p>
            <a:r>
              <a:rPr lang="en-US" baseline="0" dirty="0" smtClean="0"/>
              <a:t>-also requires each school district to notify parents or legal guardians of students enrolled in the district that the training materials provided under such programming are available.  </a:t>
            </a:r>
            <a:endParaRPr lang="en-US" dirty="0" smtClean="0"/>
          </a:p>
          <a:p>
            <a:r>
              <a:rPr lang="en-US" dirty="0" smtClean="0"/>
              <a:t>“Suicide prevention education enables school professionals to identify warning signs, recognize</a:t>
            </a:r>
          </a:p>
          <a:p>
            <a:r>
              <a:rPr lang="en-US" dirty="0" smtClean="0"/>
              <a:t>elevated risk factors, learn basic do’s and don’ts in helping someone who may be struggling</a:t>
            </a:r>
          </a:p>
          <a:p>
            <a:r>
              <a:rPr lang="en-US" dirty="0" smtClean="0"/>
              <a:t>with thoughts of suicide.” -Kansas Mental Health Coalition</a:t>
            </a:r>
            <a:r>
              <a:rPr lang="en-US" baseline="0" dirty="0" smtClean="0"/>
              <a:t> 2016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1EAD5-B796-4266-86F5-E7D391F360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81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Suicide is a leading cause of death—and it's preventable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1EAD5-B796-4266-86F5-E7D391F360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20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Females</a:t>
            </a:r>
            <a:r>
              <a:rPr lang="en-US" b="0" baseline="0" dirty="0" smtClean="0"/>
              <a:t> 3x more likely to attempt.  Males 4x more likely to die from.</a:t>
            </a:r>
            <a:endParaRPr lang="en-US" b="0" dirty="0" smtClean="0"/>
          </a:p>
          <a:p>
            <a:r>
              <a:rPr lang="en-US" b="1" dirty="0" smtClean="0"/>
              <a:t>SUICIDE</a:t>
            </a:r>
            <a:r>
              <a:rPr lang="en-US" b="1" baseline="0" dirty="0" smtClean="0"/>
              <a:t> IS PREVENTABLE!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1EAD5-B796-4266-86F5-E7D391F360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99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1EAD5-B796-4266-86F5-E7D391F360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38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Statistics</a:t>
            </a:r>
            <a:r>
              <a:rPr lang="en-US" baseline="0" dirty="0" smtClean="0"/>
              <a:t> on youth suicide suggests that there are some behaviors and characteristics that should alert us to a possible elevated risk of suicidal thought.  Some of the most common risk factors are as follows: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LGBTQ- targets of a great deal of discrimination, family rejection, harassment, bullying, violence and victimization, CDC finds LGB youth are 4x more likely to attempt suicide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LD- struggle to perform in school is present daily.  Youth w/</a:t>
            </a:r>
            <a:r>
              <a:rPr lang="en-US" baseline="0" dirty="0" err="1" smtClean="0"/>
              <a:t>ld</a:t>
            </a:r>
            <a:r>
              <a:rPr lang="en-US" baseline="0" dirty="0" smtClean="0"/>
              <a:t> had twice the risk of emotional distress and females were at twice the risk of attempting suicide and for violence involvement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Loners- lacking social/emotional support systems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Low SE- Feelings of worthlessness, shame, self-hatred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Mental DO- 90% of those who complete Suicide suffer from undiagnosed and treatable mental health DO- in particular depression, bi-polar disorder, substance use, psychotic do’s, anxiety, conduct, borderline personality disorder. *many of these youth are not receiving proper treatment </a:t>
            </a:r>
            <a:r>
              <a:rPr lang="en-US" baseline="0" dirty="0" smtClean="0">
                <a:sym typeface="Wingdings" panose="05000000000000000000" pitchFamily="2" charset="2"/>
              </a:rPr>
              <a:t></a:t>
            </a:r>
            <a:r>
              <a:rPr lang="en-US" baseline="0" dirty="0" smtClean="0"/>
              <a:t>refer to treatment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Kids who have a friend or family member attempt or complete suicide are at a higher risk 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Out of home- juvenile justice and foster care increased risk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Drugs- lowers inhibitions, impairs judgement and reasoning, worsens depression and anxiety– can significantly heighten the risk– associated with 50% of suicides 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Previous attempt- elevated risk, known predictor of suicide death.  *make sure these kids are getting appropriate follow up care. </a:t>
            </a:r>
            <a:r>
              <a:rPr lang="en-US" dirty="0" smtClean="0"/>
              <a:t>1/3</a:t>
            </a:r>
            <a:r>
              <a:rPr lang="en-US" baseline="0" dirty="0" smtClean="0"/>
              <a:t> suicides are not the individual’s first attempt.  During the first year following an attempt, the risk for completing suicide is increased by more than 100 percent. </a:t>
            </a:r>
          </a:p>
          <a:p>
            <a:pPr marL="228600" indent="-228600">
              <a:buFont typeface="+mj-lt"/>
              <a:buAutoNum type="arabicPeriod"/>
            </a:pPr>
            <a:endParaRPr lang="en-US" baseline="0" dirty="0" smtClean="0"/>
          </a:p>
          <a:p>
            <a:pPr marL="0" indent="0">
              <a:buFont typeface="+mj-lt"/>
              <a:buNone/>
            </a:pPr>
            <a:endParaRPr lang="en-US" baseline="0" dirty="0" smtClean="0"/>
          </a:p>
          <a:p>
            <a:pPr marL="0" indent="0">
              <a:buFont typeface="+mj-lt"/>
              <a:buNone/>
            </a:pP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1EAD5-B796-4266-86F5-E7D391F360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75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80% of completed suicides exhibited clear warning signs of their intentions.  This means that</a:t>
            </a:r>
            <a:r>
              <a:rPr lang="en-US" baseline="0" dirty="0" smtClean="0"/>
              <a:t> if we learn the signs and know how to respond, we have an opportunity to help. 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“I’d be better off dead.” “I won’t be bothering you much longer.”  Suicide threats are not always verbal- text messages, social media.  </a:t>
            </a:r>
            <a:r>
              <a:rPr lang="en-US" dirty="0" smtClean="0"/>
              <a:t>People who talk about suicide, threaten suicide, or call suicide crisis lines are at a</a:t>
            </a:r>
            <a:r>
              <a:rPr lang="en-US" baseline="0" dirty="0" smtClean="0"/>
              <a:t> higher risk of attempting/completing</a:t>
            </a:r>
            <a:endParaRPr lang="en-US" dirty="0" smtClean="0"/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Emotional stress may result in physical complaints: headaches, stomach aches, loss of energy, loss of appetite, insomnia, </a:t>
            </a:r>
            <a:r>
              <a:rPr lang="en-US" baseline="0" dirty="0" err="1" smtClean="0"/>
              <a:t>hyposomnia</a:t>
            </a:r>
            <a:r>
              <a:rPr lang="en-US" baseline="0" dirty="0" smtClean="0"/>
              <a:t> 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Perceived burden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Family history- knowing someone who has attempted or completed suicide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Illness- chronic pain, chronic illness (especially one that is fatal)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Taking excessive risks, being reckless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1EAD5-B796-4266-86F5-E7D391F360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66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are</a:t>
            </a:r>
            <a:r>
              <a:rPr lang="en-US" baseline="0" dirty="0" smtClean="0"/>
              <a:t> concerned about a student, it’s time to take action.  Here are some tips on the next steps to take: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1EAD5-B796-4266-86F5-E7D391F360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30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help build resiliency and protect our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from suicide by helping them to develop skills sets in areas such as problem solving, conflict resolution, and impulse control… by fostering in them a sense of connectedness and belonging. -</a:t>
            </a:r>
            <a:r>
              <a:rPr lang="en-US" u="sng" dirty="0" smtClean="0"/>
              <a:t>Strong ties to family and community are among the most significant protective factors.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every child has a positive, strong connection with family: as a community and as a “school family” we can reach out support and connect with those kids. 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Protective factors buffer youth from suicidal thoughts and behavior,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improve academic achievement, increase positive behaviors, and decrease risky, dangerous, and antisocial behaviors.  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effective efforts involve reducing risk factors while increasing protective factors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1EAD5-B796-4266-86F5-E7D391F360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46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5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71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4098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932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2831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91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111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21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18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8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5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06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308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9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398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91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3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FnMTHhKdk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VDJMwWC-MI" TargetMode="External"/><Relationship Id="rId2" Type="http://schemas.openxmlformats.org/officeDocument/2006/relationships/hyperlink" Target="http://www.naswdc.org/practice/adolescent_health/shift/documents/information/SHIFT-Protectiv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FnMTHhKdkw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7VDJMwWC-M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300287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Suicide Awareness and Prevention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i="1" dirty="0" smtClean="0"/>
              <a:t>“The Silent Epidemic”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19108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Suicide prevention and Action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Suicide Prevention:</a:t>
            </a:r>
          </a:p>
          <a:p>
            <a:pPr marL="0" indent="0">
              <a:buNone/>
            </a:pPr>
            <a:r>
              <a:rPr lang="en-US" dirty="0" smtClean="0"/>
              <a:t>If any employee has reason to believe, either through direct knowledge or through a report from someone, that a person is in any danger of harming himself/herself, that employee must report the situation immediately according to the following procedure.</a:t>
            </a:r>
          </a:p>
        </p:txBody>
      </p:sp>
    </p:spTree>
    <p:extLst>
      <p:ext uri="{BB962C8B-B14F-4D97-AF65-F5344CB8AC3E}">
        <p14:creationId xmlns:p14="http://schemas.microsoft.com/office/powerpoint/2010/main" val="30130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46908"/>
            <a:ext cx="10820400" cy="4971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Steps of Action: </a:t>
            </a:r>
          </a:p>
          <a:p>
            <a:pPr marL="457200" indent="-457200">
              <a:buAutoNum type="arabicPeriod"/>
            </a:pPr>
            <a:r>
              <a:rPr lang="en-US" dirty="0" smtClean="0"/>
              <a:t>If </a:t>
            </a:r>
            <a:r>
              <a:rPr lang="en-US" dirty="0"/>
              <a:t>the student has threatened or has displayed a cluster of alarming warning signs, appears to have a plan, or is in imminent danger and requires intervention, the building administrator, counselor, and/or school psychologist will be contacted immediately</a:t>
            </a:r>
            <a:r>
              <a:rPr lang="en-US" dirty="0" smtClean="0"/>
              <a:t>. The following procedures are to be followed: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Do not leave the student alone.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Contact the student’s parent(s), guardian(s) or emergency contact(s).  It is recommended that a second person witness the call.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Do not allow the student to go home unsupervised.  A parent/guardian or other adult must assume direct responsibility for the student in allowing him/her to leave school.</a:t>
            </a:r>
          </a:p>
          <a:p>
            <a:pPr marL="457200" lvl="0" indent="-457200">
              <a:buFont typeface="Arial" panose="020B0604020202020204" pitchFamily="34" charset="0"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Confidentiality shall be maintained throughout these procedures unless the safety of the student is at stake.</a:t>
            </a:r>
          </a:p>
          <a:p>
            <a:pPr marL="457200" lvl="0" indent="-457200">
              <a:buFont typeface="Arial" panose="020B0604020202020204" pitchFamily="34" charset="0"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The building administrator, counselor, or school psychologist will make a follow-up phone call to the parent(s) or guardian(s) the next day. </a:t>
            </a:r>
            <a:endParaRPr lang="en-US" dirty="0">
              <a:solidFill>
                <a:prstClr val="black"/>
              </a:solidFill>
            </a:endParaRPr>
          </a:p>
          <a:p>
            <a:pPr marL="914400" lvl="1" indent="-457200">
              <a:buFont typeface="+mj-lt"/>
              <a:buAutoNum type="alphaU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64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38360"/>
            <a:ext cx="8911687" cy="8617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Protective factors:</a:t>
            </a:r>
            <a:br>
              <a:rPr lang="en-US" dirty="0" smtClean="0"/>
            </a:br>
            <a:endParaRPr lang="en-US" sz="1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3080378"/>
            <a:ext cx="8915400" cy="377762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Skills in problem solving</a:t>
            </a:r>
          </a:p>
          <a:p>
            <a:r>
              <a:rPr lang="en-US" dirty="0" smtClean="0"/>
              <a:t>Impulse control</a:t>
            </a:r>
          </a:p>
          <a:p>
            <a:r>
              <a:rPr lang="en-US" dirty="0" smtClean="0"/>
              <a:t>Conflict resolution skills</a:t>
            </a:r>
          </a:p>
          <a:p>
            <a:r>
              <a:rPr lang="en-US" dirty="0" smtClean="0"/>
              <a:t>Positive community and family connections </a:t>
            </a:r>
            <a:r>
              <a:rPr lang="en-US" dirty="0"/>
              <a:t>and support: </a:t>
            </a:r>
            <a:r>
              <a:rPr lang="en-US" u="sng" dirty="0" smtClean="0"/>
              <a:t>Strong ties to family and community are among </a:t>
            </a:r>
            <a:r>
              <a:rPr lang="en-US" u="sng" dirty="0"/>
              <a:t>the most significant protective factors.</a:t>
            </a:r>
            <a:endParaRPr lang="en-US" u="sng" dirty="0" smtClean="0"/>
          </a:p>
          <a:p>
            <a:r>
              <a:rPr lang="en-US" dirty="0" smtClean="0"/>
              <a:t>Support for help-seeking</a:t>
            </a:r>
          </a:p>
          <a:p>
            <a:r>
              <a:rPr lang="en-US" dirty="0" smtClean="0"/>
              <a:t>Access to effective mental health care</a:t>
            </a:r>
          </a:p>
          <a:p>
            <a:r>
              <a:rPr lang="en-US" dirty="0" smtClean="0"/>
              <a:t>Long term, community-based prevention and youth development promotion programs</a:t>
            </a:r>
          </a:p>
          <a:p>
            <a:r>
              <a:rPr lang="en-US" dirty="0" smtClean="0"/>
              <a:t>A sense of connectedness and belonging  </a:t>
            </a:r>
          </a:p>
          <a:p>
            <a:r>
              <a:rPr lang="en-US" dirty="0" smtClean="0"/>
              <a:t>Supportive peers</a:t>
            </a:r>
          </a:p>
          <a:p>
            <a:r>
              <a:rPr lang="en-US" dirty="0" smtClean="0"/>
              <a:t>Good health and access to healthcare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89212" y="1035955"/>
            <a:ext cx="7848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1400" dirty="0"/>
              <a:t>“</a:t>
            </a:r>
            <a:r>
              <a:rPr lang="en-US" sz="1600" i="1" dirty="0"/>
              <a:t>PROTECTIVE FACTORS Are the building blocks for resilience</a:t>
            </a:r>
            <a:br>
              <a:rPr lang="en-US" sz="1600" i="1" dirty="0"/>
            </a:br>
            <a:r>
              <a:rPr lang="en-US" sz="1600" i="1" dirty="0"/>
              <a:t> Protect and nurture adolescents in high risk situations </a:t>
            </a:r>
            <a:br>
              <a:rPr lang="en-US" sz="1600" i="1" dirty="0"/>
            </a:br>
            <a:r>
              <a:rPr lang="en-US" sz="1600" i="1" dirty="0"/>
              <a:t>Promote well-being </a:t>
            </a:r>
            <a:br>
              <a:rPr lang="en-US" sz="1600" i="1" dirty="0"/>
            </a:br>
            <a:r>
              <a:rPr lang="en-US" sz="1600" i="1" dirty="0"/>
              <a:t>Reduce the likelihood of teenage suicide”</a:t>
            </a:r>
            <a:br>
              <a:rPr lang="en-US" sz="1600" i="1" dirty="0"/>
            </a:br>
            <a:r>
              <a:rPr lang="en-US" sz="1600" i="1" dirty="0"/>
              <a:t>- The </a:t>
            </a:r>
            <a:r>
              <a:rPr lang="en-US" sz="1600" i="1" dirty="0" smtClean="0"/>
              <a:t>NASW </a:t>
            </a:r>
            <a:r>
              <a:rPr lang="en-US" sz="1600" i="1" dirty="0"/>
              <a:t>shift project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5895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1" y="1600200"/>
            <a:ext cx="8915399" cy="33561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 smtClean="0"/>
              <a:t>“</a:t>
            </a:r>
            <a:r>
              <a:rPr lang="en-US" sz="3600" i="1" dirty="0" smtClean="0"/>
              <a:t>every child deserves a champion: an adult who will never give up on them, who understands the power of connection and insists they become the best they can possibly be.”</a:t>
            </a:r>
            <a:br>
              <a:rPr lang="en-US" sz="3600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2700" i="1" dirty="0" smtClean="0"/>
              <a:t>-Rita Pierson, educator </a:t>
            </a:r>
            <a:endParaRPr lang="en-US" sz="27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489197" y="6157913"/>
            <a:ext cx="911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www.youtube.com/watch?v=SFnMTHhKdkw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8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4529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The Jason Foundation</a:t>
            </a:r>
          </a:p>
          <a:p>
            <a:pPr marL="0" indent="0">
              <a:buNone/>
            </a:pPr>
            <a:r>
              <a:rPr lang="en-US" dirty="0" smtClean="0"/>
              <a:t>American Association of Suicidology</a:t>
            </a:r>
          </a:p>
          <a:p>
            <a:pPr marL="0" indent="0">
              <a:buNone/>
            </a:pPr>
            <a:r>
              <a:rPr lang="en-US" dirty="0" smtClean="0"/>
              <a:t>Centers for Disease Control and Prevention</a:t>
            </a:r>
          </a:p>
          <a:p>
            <a:pPr marL="0" indent="0">
              <a:buNone/>
            </a:pPr>
            <a:r>
              <a:rPr lang="en-US" dirty="0" smtClean="0"/>
              <a:t>American Foundation for Suicide Prevention</a:t>
            </a:r>
          </a:p>
          <a:p>
            <a:pPr marL="0" indent="0">
              <a:buNone/>
            </a:pPr>
            <a:r>
              <a:rPr lang="en-US" dirty="0" smtClean="0"/>
              <a:t>The NASW Shift Project: Suicide Prevention for Adolescent Girls: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www.naswdc.org/practice/adolescent_health/shift/documents/information/SHIFT-Protective.pdf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Kansas Legislative Research Department - 2016 Summary of </a:t>
            </a:r>
            <a:r>
              <a:rPr lang="en-US" dirty="0" smtClean="0"/>
              <a:t>Legislation</a:t>
            </a:r>
          </a:p>
          <a:p>
            <a:pPr marL="0" indent="0">
              <a:buNone/>
            </a:pPr>
            <a:r>
              <a:rPr lang="en-US" dirty="0" smtClean="0"/>
              <a:t>American School Counselor Association</a:t>
            </a:r>
          </a:p>
          <a:p>
            <a:pPr marL="0" indent="0">
              <a:buNone/>
            </a:pPr>
            <a:r>
              <a:rPr lang="en-US" dirty="0" smtClean="0"/>
              <a:t>CDC</a:t>
            </a:r>
            <a:r>
              <a:rPr lang="en-US" dirty="0"/>
              <a:t>. (2011). Youth Risk Behavior Surveillance – United States, 2011. Atlanta, GA: U.S. Department of Health and Human Services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u="sng" dirty="0">
                <a:hlinkClick r:id="rId3"/>
              </a:rPr>
              <a:t>https://</a:t>
            </a:r>
            <a:r>
              <a:rPr lang="en-US" u="sng" dirty="0" smtClean="0">
                <a:hlinkClick r:id="rId3"/>
              </a:rPr>
              <a:t>www.youtube.com/watch?v=7VDJMwWC-MI</a:t>
            </a:r>
            <a:endParaRPr lang="en-US" u="sng" dirty="0" smtClean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https://www.youtube.com/watch?v=SFnMTHhKdkw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43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End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Thoughts, Comments, Questions?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9628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6812" y="1172156"/>
            <a:ext cx="8915399" cy="170021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Jason Flatt </a:t>
            </a:r>
            <a:r>
              <a:rPr lang="en-US" dirty="0" smtClean="0"/>
              <a:t>Act SB323</a:t>
            </a:r>
            <a:br>
              <a:rPr lang="en-US" dirty="0" smtClean="0"/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7734" y="2309228"/>
            <a:ext cx="8915399" cy="112628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Effective May 13, 2016</a:t>
            </a:r>
            <a:endParaRPr lang="en-US" sz="40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234" y="3153941"/>
            <a:ext cx="5486400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5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Alexandra’s Story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43126" y="1800126"/>
            <a:ext cx="3706329" cy="402431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328863" y="2171700"/>
            <a:ext cx="5896489" cy="38239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33761" y="6453189"/>
            <a:ext cx="6109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4"/>
              </a:rPr>
              <a:t>https://www.youtube.com/watch?v=7VDJMwWC-MI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29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 the Facts and The </a:t>
            </a:r>
            <a:r>
              <a:rPr lang="en-US" dirty="0"/>
              <a:t>Stats</a:t>
            </a:r>
            <a:br>
              <a:rPr lang="en-US" dirty="0"/>
            </a:br>
            <a:r>
              <a:rPr lang="en-US" sz="1800" dirty="0"/>
              <a:t>According to the latest CDC’s WISQARS National Data Reporting (2015):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006222"/>
          </a:xfrm>
        </p:spPr>
        <p:txBody>
          <a:bodyPr>
            <a:normAutofit/>
          </a:bodyPr>
          <a:lstStyle/>
          <a:p>
            <a:r>
              <a:rPr lang="en-US" b="1" dirty="0" smtClean="0"/>
              <a:t>2nd </a:t>
            </a:r>
            <a:r>
              <a:rPr lang="en-US" b="1" dirty="0"/>
              <a:t>leading cause of death </a:t>
            </a:r>
            <a:r>
              <a:rPr lang="en-US" dirty="0"/>
              <a:t>for ages </a:t>
            </a:r>
            <a:r>
              <a:rPr lang="en-US" b="1" dirty="0"/>
              <a:t>10-14</a:t>
            </a:r>
            <a:r>
              <a:rPr lang="en-US" dirty="0"/>
              <a:t> in </a:t>
            </a:r>
            <a:r>
              <a:rPr lang="en-US" b="1" dirty="0" smtClean="0"/>
              <a:t>Kansas</a:t>
            </a:r>
            <a:r>
              <a:rPr lang="en-US" dirty="0" smtClean="0"/>
              <a:t> and college-age </a:t>
            </a:r>
            <a:r>
              <a:rPr lang="en-US" dirty="0"/>
              <a:t>youth ages </a:t>
            </a:r>
            <a:r>
              <a:rPr lang="en-US" b="1" dirty="0"/>
              <a:t>18-22</a:t>
            </a:r>
            <a:r>
              <a:rPr lang="en-US" dirty="0"/>
              <a:t> in </a:t>
            </a:r>
            <a:r>
              <a:rPr lang="en-US" b="1" dirty="0" smtClean="0"/>
              <a:t>Kansas</a:t>
            </a:r>
          </a:p>
          <a:p>
            <a:r>
              <a:rPr lang="en-US" dirty="0"/>
              <a:t>In </a:t>
            </a:r>
            <a:r>
              <a:rPr lang="en-US" b="1" dirty="0"/>
              <a:t>Kansas</a:t>
            </a:r>
            <a:r>
              <a:rPr lang="en-US" dirty="0"/>
              <a:t>, </a:t>
            </a:r>
            <a:r>
              <a:rPr lang="en-US" b="1" dirty="0"/>
              <a:t>every 5.21 days </a:t>
            </a:r>
            <a:r>
              <a:rPr lang="en-US" dirty="0"/>
              <a:t>on an average </a:t>
            </a:r>
            <a:r>
              <a:rPr lang="en-US" b="1" dirty="0"/>
              <a:t>a young person</a:t>
            </a:r>
            <a:r>
              <a:rPr lang="en-US" dirty="0"/>
              <a:t> (ages 10-24) </a:t>
            </a:r>
            <a:r>
              <a:rPr lang="en-US" b="1" dirty="0" smtClean="0"/>
              <a:t>dies</a:t>
            </a:r>
            <a:r>
              <a:rPr lang="en-US" dirty="0" smtClean="0"/>
              <a:t> by suicide</a:t>
            </a:r>
            <a:endParaRPr lang="en-US" dirty="0"/>
          </a:p>
          <a:p>
            <a:r>
              <a:rPr lang="en-US" dirty="0" smtClean="0"/>
              <a:t>There has been a </a:t>
            </a:r>
            <a:r>
              <a:rPr lang="en-US" b="1" i="1" dirty="0" smtClean="0"/>
              <a:t>128% increase </a:t>
            </a:r>
            <a:r>
              <a:rPr lang="en-US" dirty="0" smtClean="0"/>
              <a:t>in suicides among youth ages </a:t>
            </a:r>
            <a:r>
              <a:rPr lang="en-US" b="1" i="1" dirty="0" smtClean="0"/>
              <a:t>10-14</a:t>
            </a:r>
            <a:r>
              <a:rPr lang="en-US" dirty="0" smtClean="0"/>
              <a:t> since 1980</a:t>
            </a:r>
          </a:p>
          <a:p>
            <a:r>
              <a:rPr lang="en-US" dirty="0" smtClean="0"/>
              <a:t>More teenagers and young adults die from suicide than from cancer, heart disease, AIDS, birth defects, stroke, pneumonia, influenza, and chronic lung disease </a:t>
            </a:r>
            <a:r>
              <a:rPr lang="en-US" b="1" u="sng" dirty="0" smtClean="0"/>
              <a:t>COMBINED</a:t>
            </a:r>
            <a:endParaRPr lang="en-US" dirty="0" smtClean="0"/>
          </a:p>
          <a:p>
            <a:r>
              <a:rPr lang="en-US" b="1" i="1" dirty="0" smtClean="0"/>
              <a:t>Each day </a:t>
            </a:r>
            <a:r>
              <a:rPr lang="en-US" dirty="0" smtClean="0"/>
              <a:t>on average there are </a:t>
            </a:r>
            <a:r>
              <a:rPr lang="en-US" b="1" i="1" dirty="0" smtClean="0"/>
              <a:t>5,400 attempted suicides </a:t>
            </a:r>
            <a:r>
              <a:rPr lang="en-US" dirty="0" smtClean="0"/>
              <a:t>by </a:t>
            </a:r>
            <a:r>
              <a:rPr lang="en-US" b="1" i="1" dirty="0" smtClean="0"/>
              <a:t>7th-12</a:t>
            </a:r>
            <a:r>
              <a:rPr lang="en-US" b="1" i="1" baseline="30000" dirty="0" smtClean="0"/>
              <a:t>th</a:t>
            </a:r>
            <a:r>
              <a:rPr lang="en-US" b="1" i="1" dirty="0" smtClean="0"/>
              <a:t> graders </a:t>
            </a:r>
            <a:r>
              <a:rPr lang="en-US" dirty="0" smtClean="0"/>
              <a:t>in our nation</a:t>
            </a:r>
          </a:p>
        </p:txBody>
      </p:sp>
    </p:spTree>
    <p:extLst>
      <p:ext uri="{BB962C8B-B14F-4D97-AF65-F5344CB8AC3E}">
        <p14:creationId xmlns:p14="http://schemas.microsoft.com/office/powerpoint/2010/main" val="247330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the Facts and The Stats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Suicide affects all ages, economic, ethnic, and social groups.</a:t>
            </a:r>
          </a:p>
          <a:p>
            <a:r>
              <a:rPr lang="en-US" dirty="0" smtClean="0"/>
              <a:t>Females attempt suicide more frequently than males.  Males complete suicide more frequently than females.</a:t>
            </a:r>
          </a:p>
          <a:p>
            <a:r>
              <a:rPr lang="en-US" dirty="0" smtClean="0"/>
              <a:t> Cultural variations exist in suicide rates:</a:t>
            </a:r>
          </a:p>
          <a:p>
            <a:pPr lvl="1"/>
            <a:r>
              <a:rPr lang="en-US" dirty="0" smtClean="0"/>
              <a:t>Native American/Alaskan Native youth have highest rates of suicide related fatalities.</a:t>
            </a:r>
          </a:p>
          <a:p>
            <a:pPr lvl="1"/>
            <a:r>
              <a:rPr lang="en-US" dirty="0" smtClean="0"/>
              <a:t>Caucasian youth have the second highest rates of suicides.</a:t>
            </a:r>
          </a:p>
          <a:p>
            <a:pPr lvl="1"/>
            <a:r>
              <a:rPr lang="en-US" dirty="0" smtClean="0"/>
              <a:t>African American youth have the third highest rates of suicides.</a:t>
            </a:r>
          </a:p>
          <a:p>
            <a:pPr lvl="1"/>
            <a:r>
              <a:rPr lang="en-US" dirty="0" smtClean="0"/>
              <a:t>Hispanic youth are more likely to report attempts than their peers.</a:t>
            </a:r>
          </a:p>
        </p:txBody>
      </p:sp>
    </p:spTree>
    <p:extLst>
      <p:ext uri="{BB962C8B-B14F-4D97-AF65-F5344CB8AC3E}">
        <p14:creationId xmlns:p14="http://schemas.microsoft.com/office/powerpoint/2010/main" val="376108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29025" y="969240"/>
            <a:ext cx="7286625" cy="563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Elevated 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LGBTQ</a:t>
            </a:r>
          </a:p>
          <a:p>
            <a:r>
              <a:rPr lang="en-US" dirty="0" smtClean="0"/>
              <a:t>Learning Disabled</a:t>
            </a:r>
          </a:p>
          <a:p>
            <a:r>
              <a:rPr lang="en-US" dirty="0" smtClean="0"/>
              <a:t>Loners</a:t>
            </a:r>
          </a:p>
          <a:p>
            <a:r>
              <a:rPr lang="en-US" dirty="0" smtClean="0"/>
              <a:t>Low Self-Esteem</a:t>
            </a:r>
          </a:p>
          <a:p>
            <a:r>
              <a:rPr lang="en-US" dirty="0" smtClean="0"/>
              <a:t>Mental Disorders </a:t>
            </a:r>
          </a:p>
          <a:p>
            <a:r>
              <a:rPr lang="en-US" dirty="0" smtClean="0"/>
              <a:t>Stressful life event or loss</a:t>
            </a:r>
          </a:p>
          <a:p>
            <a:r>
              <a:rPr lang="en-US" dirty="0" smtClean="0"/>
              <a:t>Easy access to lethal methods</a:t>
            </a:r>
          </a:p>
          <a:p>
            <a:r>
              <a:rPr lang="en-US" dirty="0" smtClean="0"/>
              <a:t>Exposure to others’ suicidal behavior (family members, peers, suicide clusters, media, internet)</a:t>
            </a:r>
          </a:p>
          <a:p>
            <a:r>
              <a:rPr lang="en-US" dirty="0" smtClean="0"/>
              <a:t>Youth in out of home placements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Trouble with the law</a:t>
            </a:r>
          </a:p>
          <a:p>
            <a:r>
              <a:rPr lang="en-US" dirty="0" smtClean="0"/>
              <a:t>Abused, molested, neglected</a:t>
            </a:r>
          </a:p>
          <a:p>
            <a:r>
              <a:rPr lang="en-US" dirty="0" smtClean="0"/>
              <a:t>Drugs and alcohol  </a:t>
            </a:r>
          </a:p>
          <a:p>
            <a:r>
              <a:rPr lang="en-US" dirty="0" smtClean="0"/>
              <a:t>Severe conflict with parents</a:t>
            </a:r>
          </a:p>
          <a:p>
            <a:r>
              <a:rPr lang="en-US" dirty="0" smtClean="0"/>
              <a:t>Unplanned pregnancy</a:t>
            </a:r>
          </a:p>
          <a:p>
            <a:r>
              <a:rPr lang="en-US" dirty="0" smtClean="0"/>
              <a:t>A pattern of intense, unstable relationships</a:t>
            </a:r>
          </a:p>
          <a:p>
            <a:r>
              <a:rPr lang="en-US" dirty="0" smtClean="0"/>
              <a:t>Impulsivity and aggression</a:t>
            </a:r>
          </a:p>
          <a:p>
            <a:r>
              <a:rPr lang="en-US" dirty="0" smtClean="0"/>
              <a:t>Previous suicide attempts</a:t>
            </a:r>
          </a:p>
          <a:p>
            <a:r>
              <a:rPr lang="en-US" dirty="0" smtClean="0"/>
              <a:t>Engage in self-harming behavior</a:t>
            </a:r>
          </a:p>
          <a:p>
            <a:r>
              <a:rPr lang="en-US" dirty="0" smtClean="0"/>
              <a:t>Serious medical condition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41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Warning signs</a:t>
            </a:r>
            <a:br>
              <a:rPr lang="en-US" dirty="0" smtClean="0"/>
            </a:br>
            <a:r>
              <a:rPr lang="en-US" sz="2700" dirty="0"/>
              <a:t>The majority of teens who attempt suicide present with clear warning </a:t>
            </a:r>
            <a:r>
              <a:rPr lang="en-US" sz="2700" dirty="0" smtClean="0"/>
              <a:t>signs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5950" y="2114554"/>
            <a:ext cx="5334000" cy="41612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Suicide Threats: Direct or Indirect Statements</a:t>
            </a:r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Plan: </a:t>
            </a:r>
            <a:r>
              <a:rPr lang="en-US" b="1" dirty="0" smtClean="0"/>
              <a:t>Having </a:t>
            </a:r>
            <a:r>
              <a:rPr lang="en-US" b="1" dirty="0"/>
              <a:t>an organized plan of </a:t>
            </a:r>
            <a:r>
              <a:rPr lang="en-US" b="1" dirty="0" smtClean="0"/>
              <a:t>how/when = </a:t>
            </a:r>
            <a:r>
              <a:rPr lang="en-US" b="1" dirty="0"/>
              <a:t>big red flag</a:t>
            </a:r>
            <a:r>
              <a:rPr lang="en-US" b="1" dirty="0" smtClean="0"/>
              <a:t>!!!</a:t>
            </a:r>
            <a:endParaRPr lang="en-US" dirty="0" smtClean="0"/>
          </a:p>
          <a:p>
            <a:r>
              <a:rPr lang="en-US" dirty="0" smtClean="0"/>
              <a:t>Themes of death or suicide (essays, poems, artwork)</a:t>
            </a:r>
          </a:p>
          <a:p>
            <a:r>
              <a:rPr lang="en-US" dirty="0" smtClean="0"/>
              <a:t>Depression and Anxiety</a:t>
            </a:r>
          </a:p>
          <a:p>
            <a:r>
              <a:rPr lang="en-US" dirty="0" smtClean="0"/>
              <a:t>Feeling rejected, humiliated</a:t>
            </a:r>
          </a:p>
          <a:p>
            <a:r>
              <a:rPr lang="en-US" dirty="0" smtClean="0"/>
              <a:t>Changes in behavior </a:t>
            </a:r>
          </a:p>
          <a:p>
            <a:r>
              <a:rPr lang="en-US" dirty="0" smtClean="0"/>
              <a:t>Hopelessness </a:t>
            </a:r>
            <a:endParaRPr lang="en-US" dirty="0"/>
          </a:p>
          <a:p>
            <a:r>
              <a:rPr lang="en-US" dirty="0" smtClean="0"/>
              <a:t>Withdrawing and isolating self from others</a:t>
            </a:r>
          </a:p>
          <a:p>
            <a:r>
              <a:rPr lang="en-US" dirty="0" smtClean="0"/>
              <a:t>Difficulty with concentration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9950" y="2114554"/>
            <a:ext cx="5334000" cy="447640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Decline in </a:t>
            </a:r>
            <a:r>
              <a:rPr lang="en-US" dirty="0"/>
              <a:t>hygiene</a:t>
            </a:r>
          </a:p>
          <a:p>
            <a:r>
              <a:rPr lang="en-US" dirty="0" smtClean="0"/>
              <a:t>Decline in </a:t>
            </a:r>
            <a:r>
              <a:rPr lang="en-US" dirty="0"/>
              <a:t>academic performance</a:t>
            </a:r>
          </a:p>
          <a:p>
            <a:r>
              <a:rPr lang="en-US" dirty="0"/>
              <a:t>Increased irritability and </a:t>
            </a:r>
            <a:r>
              <a:rPr lang="en-US" dirty="0" smtClean="0"/>
              <a:t>aggressiveness</a:t>
            </a:r>
            <a:endParaRPr lang="en-US" dirty="0"/>
          </a:p>
          <a:p>
            <a:r>
              <a:rPr lang="en-US" dirty="0"/>
              <a:t>Changes in eating and sleeping</a:t>
            </a:r>
          </a:p>
          <a:p>
            <a:r>
              <a:rPr lang="en-US" dirty="0"/>
              <a:t>Substance use </a:t>
            </a:r>
            <a:endParaRPr lang="en-US" dirty="0" smtClean="0"/>
          </a:p>
          <a:p>
            <a:r>
              <a:rPr lang="en-US" dirty="0" smtClean="0"/>
              <a:t>Saying goodbyes/Giving away prized possessions </a:t>
            </a:r>
          </a:p>
          <a:p>
            <a:r>
              <a:rPr lang="en-US" dirty="0" smtClean="0"/>
              <a:t>Unusually rebellious, disruptive behavior</a:t>
            </a:r>
          </a:p>
          <a:p>
            <a:r>
              <a:rPr lang="en-US" dirty="0" smtClean="0"/>
              <a:t>Self mutilating behavior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This is not an all-inclusive list. Anytime you notice concerning behaviors, start asking questions!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1254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Do’s and Don’ts from the American Association of Suicidology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2924" y="2126222"/>
            <a:ext cx="53340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u="sng" dirty="0" smtClean="0"/>
              <a:t>DO:</a:t>
            </a:r>
          </a:p>
          <a:p>
            <a:r>
              <a:rPr lang="en-US" dirty="0" smtClean="0"/>
              <a:t>Remain calm.</a:t>
            </a:r>
          </a:p>
          <a:p>
            <a:r>
              <a:rPr lang="en-US" dirty="0" smtClean="0"/>
              <a:t>Be direct.  Talk openly about suicide.  Be willing to listen.  Allow expression of feelings.</a:t>
            </a:r>
          </a:p>
          <a:p>
            <a:r>
              <a:rPr lang="en-US" dirty="0" smtClean="0"/>
              <a:t>Be non-judgmental.</a:t>
            </a:r>
          </a:p>
          <a:p>
            <a:r>
              <a:rPr lang="en-US" dirty="0" smtClean="0"/>
              <a:t>Offer hope of possible alternatives.</a:t>
            </a:r>
          </a:p>
          <a:p>
            <a:r>
              <a:rPr lang="en-US" dirty="0" smtClean="0"/>
              <a:t>Take action! Do not leave the individual alone.</a:t>
            </a:r>
          </a:p>
          <a:p>
            <a:r>
              <a:rPr lang="en-US" dirty="0" smtClean="0"/>
              <a:t>Get help from people specializing in crisis intervention and suicide prevention.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6924" y="2137894"/>
            <a:ext cx="4313864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u="sng" dirty="0" smtClean="0"/>
              <a:t>DON’T:</a:t>
            </a:r>
          </a:p>
          <a:p>
            <a:r>
              <a:rPr lang="en-US" dirty="0"/>
              <a:t>Do not act shocked; it will put distance between you.</a:t>
            </a:r>
          </a:p>
          <a:p>
            <a:r>
              <a:rPr lang="en-US" dirty="0" smtClean="0"/>
              <a:t>Do not be sworn to secrecy. Seek help and support.</a:t>
            </a:r>
          </a:p>
          <a:p>
            <a:r>
              <a:rPr lang="en-US" dirty="0" smtClean="0"/>
              <a:t>Do not dare him or her to do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82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4372</TotalTime>
  <Words>1570</Words>
  <Application>Microsoft Office PowerPoint</Application>
  <PresentationFormat>Widescreen</PresentationFormat>
  <Paragraphs>155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Wingdings</vt:lpstr>
      <vt:lpstr>Wingdings 3</vt:lpstr>
      <vt:lpstr>Wisp</vt:lpstr>
      <vt:lpstr>Suicide Awareness and Prevention</vt:lpstr>
      <vt:lpstr>The Jason Flatt Act SB323 </vt:lpstr>
      <vt:lpstr>Alexandra’s Story</vt:lpstr>
      <vt:lpstr>Know the Facts and The Stats According to the latest CDC’s WISQARS National Data Reporting (2015):</vt:lpstr>
      <vt:lpstr>Know the Facts and The Stats</vt:lpstr>
      <vt:lpstr>PowerPoint Presentation</vt:lpstr>
      <vt:lpstr>Elevated risk factors</vt:lpstr>
      <vt:lpstr>Warning signs The majority of teens who attempt suicide present with clear warning signs  </vt:lpstr>
      <vt:lpstr>Do’s and Don’ts from the American Association of Suicidology </vt:lpstr>
      <vt:lpstr>District Suicide prevention and Action plan</vt:lpstr>
      <vt:lpstr>PowerPoint Presentation</vt:lpstr>
      <vt:lpstr>Protective factors: </vt:lpstr>
      <vt:lpstr>  “every child deserves a champion: an adult who will never give up on them, who understands the power of connection and insists they become the best they can possibly be.”  -Rita Pierson, educator </vt:lpstr>
      <vt:lpstr>Acknowledgements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Suicide Awareness and prevention</dc:title>
  <dc:creator>Meagan Collins</dc:creator>
  <cp:lastModifiedBy>Meagan Collins</cp:lastModifiedBy>
  <cp:revision>104</cp:revision>
  <dcterms:created xsi:type="dcterms:W3CDTF">2016-08-18T15:56:23Z</dcterms:created>
  <dcterms:modified xsi:type="dcterms:W3CDTF">2018-11-06T16:42:25Z</dcterms:modified>
</cp:coreProperties>
</file>